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72" r:id="rId4"/>
    <p:sldId id="273" r:id="rId5"/>
    <p:sldId id="268" r:id="rId6"/>
    <p:sldId id="270" r:id="rId7"/>
    <p:sldId id="269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BC156-AB1C-4FA1-B4E8-1137414DDAD3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DAC1C-558B-482F-83F2-8986DCF6E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9A8-3AB9-4EF9-9AC3-98288BB0B454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3274-25CF-4CA0-8E45-0682A2D1E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9A8-3AB9-4EF9-9AC3-98288BB0B454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3274-25CF-4CA0-8E45-0682A2D1E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9A8-3AB9-4EF9-9AC3-98288BB0B454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3274-25CF-4CA0-8E45-0682A2D1E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9A8-3AB9-4EF9-9AC3-98288BB0B454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3274-25CF-4CA0-8E45-0682A2D1E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9A8-3AB9-4EF9-9AC3-98288BB0B454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3274-25CF-4CA0-8E45-0682A2D1E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9A8-3AB9-4EF9-9AC3-98288BB0B454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3274-25CF-4CA0-8E45-0682A2D1E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9A8-3AB9-4EF9-9AC3-98288BB0B454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3274-25CF-4CA0-8E45-0682A2D1E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9A8-3AB9-4EF9-9AC3-98288BB0B454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3274-25CF-4CA0-8E45-0682A2D1E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9A8-3AB9-4EF9-9AC3-98288BB0B454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3274-25CF-4CA0-8E45-0682A2D1E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9A8-3AB9-4EF9-9AC3-98288BB0B454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3274-25CF-4CA0-8E45-0682A2D1E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9A8-3AB9-4EF9-9AC3-98288BB0B454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3274-25CF-4CA0-8E45-0682A2D1E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C49A8-3AB9-4EF9-9AC3-98288BB0B454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3274-25CF-4CA0-8E45-0682A2D1E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2;&#1057;&#1045;%20&#1087;&#1088;&#1077;&#1079;&#1077;&#1085;&#1090;&#1072;&#1094;&#1080;&#1080;\&#1042;%20&#1052;&#1080;&#1085;&#1058;&#1088;&#1091;&#1076;%202017\&#1048;&#1090;&#1086;&#1075;&#1080;%20&#1087;&#1088;&#1086;&#1077;&#1082;&#1090;&#1072;%20&#171;&#1050;&#1086;&#1084;&#1072;&#1085;&#1076;&#1072;%20&#1043;&#1091;&#1073;&#1077;&#1088;&#1085;&#1072;&#1090;&#1086;&#1088;&#1072;-%20&#1084;&#1091;&#1085;&#1080;&#1094;&#1080;&#1087;&#1072;&#1083;&#1100;&#1085;&#1099;&#1081;%20&#1091;&#1088;&#1086;&#1074;&#1077;&#1085;&#1100;&#187;.avi" TargetMode="Externa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yanskaya.tv\Pictures\Муниципальный уровень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309" b="27958"/>
          <a:stretch>
            <a:fillRect/>
          </a:stretch>
        </p:blipFill>
        <p:spPr bwMode="auto">
          <a:xfrm>
            <a:off x="400372" y="2852936"/>
            <a:ext cx="8420100" cy="288032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4173" t="42835" r="13465" b="24777"/>
          <a:stretch>
            <a:fillRect/>
          </a:stretch>
        </p:blipFill>
        <p:spPr bwMode="auto">
          <a:xfrm flipH="1">
            <a:off x="-20070" y="-27384"/>
            <a:ext cx="9177664" cy="248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polyanskaya.tv\Pictures\Герб Вологд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04664"/>
            <a:ext cx="974813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725215"/>
            <a:ext cx="4104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chemeClr val="bg1"/>
                </a:solidFill>
              </a:rPr>
              <a:t>Кадровый проект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1628800"/>
            <a:ext cx="255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Вологодская область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132856"/>
            <a:ext cx="522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D4575"/>
                </a:solidFill>
              </a:rPr>
              <a:t>Департамент государственной службы </a:t>
            </a:r>
          </a:p>
          <a:p>
            <a:pPr algn="ctr"/>
            <a:r>
              <a:rPr lang="ru-RU" b="1" dirty="0" smtClean="0">
                <a:solidFill>
                  <a:srgbClr val="1D4575"/>
                </a:solidFill>
              </a:rPr>
              <a:t>и кадровой политики Вологодской области</a:t>
            </a:r>
            <a:endParaRPr lang="ru-RU" b="1" dirty="0">
              <a:solidFill>
                <a:srgbClr val="1D457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5373216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1D4575"/>
                </a:solidFill>
              </a:rPr>
              <a:t>Приятелев</a:t>
            </a:r>
            <a:r>
              <a:rPr lang="ru-RU" b="1" dirty="0">
                <a:solidFill>
                  <a:srgbClr val="1D4575"/>
                </a:solidFill>
              </a:rPr>
              <a:t> Вячеслав Викторович, </a:t>
            </a:r>
          </a:p>
          <a:p>
            <a:pPr algn="r"/>
            <a:r>
              <a:rPr lang="ru-RU" b="1" dirty="0" smtClean="0">
                <a:solidFill>
                  <a:srgbClr val="1D4575"/>
                </a:solidFill>
              </a:rPr>
              <a:t>начальник </a:t>
            </a:r>
            <a:r>
              <a:rPr lang="ru-RU" b="1" dirty="0">
                <a:solidFill>
                  <a:srgbClr val="1D4575"/>
                </a:solidFill>
              </a:rPr>
              <a:t>Департамента </a:t>
            </a:r>
            <a:endParaRPr lang="ru-RU" b="1" dirty="0" smtClean="0">
              <a:solidFill>
                <a:srgbClr val="1D4575"/>
              </a:solidFill>
            </a:endParaRPr>
          </a:p>
          <a:p>
            <a:pPr algn="r"/>
            <a:r>
              <a:rPr lang="ru-RU" b="1" dirty="0" smtClean="0">
                <a:solidFill>
                  <a:srgbClr val="1D4575"/>
                </a:solidFill>
              </a:rPr>
              <a:t>государственной </a:t>
            </a:r>
            <a:r>
              <a:rPr lang="ru-RU" b="1" dirty="0">
                <a:solidFill>
                  <a:srgbClr val="1D4575"/>
                </a:solidFill>
              </a:rPr>
              <a:t>службы </a:t>
            </a:r>
            <a:endParaRPr lang="ru-RU" b="1" dirty="0" smtClean="0">
              <a:solidFill>
                <a:srgbClr val="1D4575"/>
              </a:solidFill>
            </a:endParaRPr>
          </a:p>
          <a:p>
            <a:pPr algn="r"/>
            <a:r>
              <a:rPr lang="ru-RU" b="1" dirty="0" smtClean="0">
                <a:solidFill>
                  <a:srgbClr val="1D4575"/>
                </a:solidFill>
              </a:rPr>
              <a:t>и </a:t>
            </a:r>
            <a:r>
              <a:rPr lang="ru-RU" b="1" dirty="0">
                <a:solidFill>
                  <a:srgbClr val="1D4575"/>
                </a:solidFill>
              </a:rPr>
              <a:t>кадровой политики </a:t>
            </a:r>
            <a:endParaRPr lang="ru-RU" b="1" dirty="0" smtClean="0">
              <a:solidFill>
                <a:srgbClr val="1D4575"/>
              </a:solidFill>
            </a:endParaRPr>
          </a:p>
          <a:p>
            <a:pPr algn="r"/>
            <a:r>
              <a:rPr lang="ru-RU" b="1" dirty="0" smtClean="0">
                <a:solidFill>
                  <a:srgbClr val="1D4575"/>
                </a:solidFill>
              </a:rPr>
              <a:t>Вологодской </a:t>
            </a:r>
            <a:r>
              <a:rPr lang="ru-RU" b="1" dirty="0">
                <a:solidFill>
                  <a:srgbClr val="1D4575"/>
                </a:solidFill>
              </a:rPr>
              <a:t>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296" t="4693" r="72020" b="83447"/>
          <a:stretch>
            <a:fillRect/>
          </a:stretch>
        </p:blipFill>
        <p:spPr bwMode="auto">
          <a:xfrm>
            <a:off x="827584" y="5157192"/>
            <a:ext cx="25202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8370" t="740" r="296"/>
          <a:stretch>
            <a:fillRect/>
          </a:stretch>
        </p:blipFill>
        <p:spPr bwMode="auto">
          <a:xfrm>
            <a:off x="971600" y="836712"/>
            <a:ext cx="775927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1496" t="9659" r="15591" b="81470"/>
          <a:stretch>
            <a:fillRect/>
          </a:stretch>
        </p:blipFill>
        <p:spPr bwMode="auto">
          <a:xfrm>
            <a:off x="-5482" y="0"/>
            <a:ext cx="914437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248" y="446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Команда Губернатора: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МУНИЦИПАЛЬНЫЙ УРОВЕНЬ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4624"/>
            <a:ext cx="4104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</a:rPr>
              <a:t>Идея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559214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Вывести управление на местах на качественно </a:t>
            </a:r>
          </a:p>
          <a:p>
            <a:r>
              <a:rPr lang="ru-RU" sz="1600" b="1" dirty="0" smtClean="0"/>
              <a:t>новый уровень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558924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Сформировать команду управленцев, способных брать </a:t>
            </a:r>
            <a:r>
              <a:rPr lang="ru-RU" sz="1600" b="1" dirty="0" smtClean="0"/>
              <a:t>на себя ответственность и реализовать идеи и проекты, имеющие важное значение для социально-экономического развития сельских территорий</a:t>
            </a:r>
            <a:endParaRPr lang="ru-RU" sz="1600" b="1" dirty="0"/>
          </a:p>
        </p:txBody>
      </p:sp>
      <p:sp>
        <p:nvSpPr>
          <p:cNvPr id="14" name="Овал 13"/>
          <p:cNvSpPr/>
          <p:nvPr/>
        </p:nvSpPr>
        <p:spPr>
          <a:xfrm>
            <a:off x="1115616" y="573325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79912" y="573325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17298" y="65973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СЕ презентации\КНИГА\КГМУ\Сним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82524"/>
            <a:ext cx="8064896" cy="57754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67944" y="1124744"/>
            <a:ext cx="4392488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1496" t="9659" r="15591" b="81470"/>
          <a:stretch>
            <a:fillRect/>
          </a:stretch>
        </p:blipFill>
        <p:spPr bwMode="auto">
          <a:xfrm>
            <a:off x="-5482" y="0"/>
            <a:ext cx="914437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248" y="446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Команда Губернатора: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МУНИЦИПАЛЬНЫЙ УРОВЕНЬ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44624"/>
            <a:ext cx="4104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</a:rPr>
              <a:t>Модель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858198"/>
            <a:ext cx="2993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Проект реализуется с 2013 года</a:t>
            </a:r>
            <a:endParaRPr lang="ru-RU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3254" r="4571"/>
          <a:stretch>
            <a:fillRect/>
          </a:stretch>
        </p:blipFill>
        <p:spPr bwMode="auto">
          <a:xfrm>
            <a:off x="4211961" y="1340768"/>
            <a:ext cx="437191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917298" y="65973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496" t="9659" r="15591" b="81470"/>
          <a:stretch>
            <a:fillRect/>
          </a:stretch>
        </p:blipFill>
        <p:spPr bwMode="auto">
          <a:xfrm>
            <a:off x="-5482" y="0"/>
            <a:ext cx="914437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248" y="446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Команда Губернатора: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МУНИЦИПАЛЬНЫЙ УРОВЕНЬ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624"/>
            <a:ext cx="7092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</a:rPr>
              <a:t>Примеры внедренных инициатив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7298" y="65973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4</a:t>
            </a:r>
            <a:endParaRPr lang="ru-RU" sz="1200" dirty="0"/>
          </a:p>
        </p:txBody>
      </p:sp>
      <p:pic>
        <p:nvPicPr>
          <p:cNvPr id="11" name="Picture 4" descr="o_рол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12776"/>
            <a:ext cx="1362869" cy="12443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5" descr="preview_c1da6240f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1804557" cy="12278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627784" y="2638653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Создание многофункциональной площадки для организации досуга ветеранов, детей  и  молодежи Вашкинский район 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0" y="4365104"/>
            <a:ext cx="273630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Организация досуга детей дошкольного возраста: мобильная игровая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комната отдыха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в г. Устюжне</a:t>
            </a:r>
          </a:p>
        </p:txBody>
      </p:sp>
      <p:pic>
        <p:nvPicPr>
          <p:cNvPr id="15" name="Picture 6" descr="http://68.img.avito.st/1280x960/7756226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2232248" cy="117503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6444208" y="3068961"/>
            <a:ext cx="2448272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Единственный в мире промысел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Шемогодская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резьба по бересте, бренд Великоустюгского района, получил достойное внимание и поддержку </a:t>
            </a:r>
          </a:p>
        </p:txBody>
      </p:sp>
      <p:pic>
        <p:nvPicPr>
          <p:cNvPr id="17" name="Picture 2" descr="C:\Users\polyanskaya.tv\Desktop\Итоги Реализации проектов КГМУ 2014\Береста Великий Устюг\Для главы береста с названиями\Сотрудничество с Государственным Домом народного творчества г. Моск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412776"/>
            <a:ext cx="2379792" cy="15865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6" descr="1252176316_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2384" y="3284984"/>
            <a:ext cx="830873" cy="10081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7" descr="alleya-lyubvi"/>
          <p:cNvPicPr>
            <a:picLocks noChangeAspect="1" noChangeArrowheads="1"/>
          </p:cNvPicPr>
          <p:nvPr/>
        </p:nvPicPr>
        <p:blipFill>
          <a:blip r:embed="rId8" cstate="print"/>
          <a:srcRect r="7211"/>
          <a:stretch>
            <a:fillRect/>
          </a:stretch>
        </p:blipFill>
        <p:spPr bwMode="auto">
          <a:xfrm>
            <a:off x="3851920" y="3284984"/>
            <a:ext cx="1296144" cy="101125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8" descr="4_"/>
          <p:cNvPicPr>
            <a:picLocks noChangeAspect="1" noChangeArrowheads="1"/>
          </p:cNvPicPr>
          <p:nvPr/>
        </p:nvPicPr>
        <p:blipFill>
          <a:blip r:embed="rId9" cstate="print"/>
          <a:srcRect l="7085"/>
          <a:stretch>
            <a:fillRect/>
          </a:stretch>
        </p:blipFill>
        <p:spPr bwMode="auto">
          <a:xfrm>
            <a:off x="5220072" y="3284984"/>
            <a:ext cx="944269" cy="10112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347864" y="4293096"/>
            <a:ext cx="2160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«Аллея любви» в  п.Вожега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" descr="C:\Users\polyanskaya.tv\Desktop\Итоги Реализации проектов КГМУ 2014\Кирилловский район\Отчет Докичева\Копия r21gnNDH3e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013176"/>
            <a:ext cx="1728192" cy="129614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3" descr="C:\Users\polyanskaya.tv\Desktop\Итоги Реализации проектов КГМУ 2014\Кирилловский район\Отчет Морозова\SAM_097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5816" y="4581128"/>
            <a:ext cx="1920214" cy="14401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2555776" y="5949280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Мост через речку Гремиха в д.Иванов Бор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Кирилловского района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0" y="6292969"/>
            <a:ext cx="28438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Проект «Чистый город», г. Кириллов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/>
          <a:srcRect t="17958" r="5719" b="7964"/>
          <a:stretch>
            <a:fillRect/>
          </a:stretch>
        </p:blipFill>
        <p:spPr bwMode="auto">
          <a:xfrm>
            <a:off x="6444207" y="4293096"/>
            <a:ext cx="2349735" cy="14401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6444208" y="5733256"/>
            <a:ext cx="2448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«Когда все дети дома» Развитие семейных форм устройства детей в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Усть-Кубинском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районе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" name="Picture 4" descr="D:\ФОТО-ВИДЕО\фото Ончукова\Помним. Любим. Благодарим 2.jpg"/>
          <p:cNvPicPr>
            <a:picLocks noChangeAspect="1" noChangeArrowheads="1"/>
          </p:cNvPicPr>
          <p:nvPr/>
        </p:nvPicPr>
        <p:blipFill>
          <a:blip r:embed="rId13" cstate="print"/>
          <a:srcRect b="7299"/>
          <a:stretch>
            <a:fillRect/>
          </a:stretch>
        </p:blipFill>
        <p:spPr bwMode="auto">
          <a:xfrm>
            <a:off x="323528" y="1412776"/>
            <a:ext cx="2221080" cy="13719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79512" y="2780928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«Помним. Любим.Благодарим.»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Вожегодский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район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" name="Picture 6" descr="Композиция с лебедями"/>
          <p:cNvPicPr>
            <a:picLocks noChangeAspect="1" noChangeArrowheads="1"/>
          </p:cNvPicPr>
          <p:nvPr/>
        </p:nvPicPr>
        <p:blipFill>
          <a:blip r:embed="rId14" cstate="print"/>
          <a:srcRect l="7396" r="35905" b="16619"/>
          <a:stretch>
            <a:fillRect/>
          </a:stretch>
        </p:blipFill>
        <p:spPr bwMode="auto">
          <a:xfrm>
            <a:off x="4932040" y="4581128"/>
            <a:ext cx="1224136" cy="14401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4644008" y="6108303"/>
            <a:ext cx="1835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Детская площадка,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г. Бабаево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496" t="9659" r="15591" b="81470"/>
          <a:stretch>
            <a:fillRect/>
          </a:stretch>
        </p:blipFill>
        <p:spPr bwMode="auto">
          <a:xfrm>
            <a:off x="-5482" y="0"/>
            <a:ext cx="914437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248" y="446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Команда Губернатора: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МУНИЦИПАЛЬНЫЙ УРОВЕНЬ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44624"/>
            <a:ext cx="4104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</a:rPr>
              <a:t>Развитие</a:t>
            </a:r>
            <a:endParaRPr lang="ru-RU" sz="3400" b="1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2913" t="34436" r="52045" b="33120"/>
          <a:stretch>
            <a:fillRect/>
          </a:stretch>
        </p:blipFill>
        <p:spPr bwMode="auto">
          <a:xfrm>
            <a:off x="4572000" y="4418880"/>
            <a:ext cx="197618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696744" y="4293096"/>
            <a:ext cx="233975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число жителей,  вовлеченных в  </a:t>
            </a:r>
          </a:p>
          <a:p>
            <a:pPr lvl="0">
              <a:lnSpc>
                <a:spcPct val="9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разработку и реализацию </a:t>
            </a:r>
          </a:p>
          <a:p>
            <a:pPr lvl="0">
              <a:lnSpc>
                <a:spcPct val="9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проектов  развития территорий: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5590981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29 000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6167045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300 000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6237312"/>
            <a:ext cx="1483153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Рост в 10 раз</a:t>
            </a:r>
          </a:p>
        </p:txBody>
      </p:sp>
      <p:pic>
        <p:nvPicPr>
          <p:cNvPr id="15" name="Picture 2" descr="C:\Users\mia\Pictures\imagesCAKERAK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093296"/>
            <a:ext cx="360039" cy="339348"/>
          </a:xfrm>
          <a:prstGeom prst="ellipse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136904" y="5674144"/>
            <a:ext cx="899592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2015 году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16416" y="6255081"/>
            <a:ext cx="75557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2016 году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584" y="2420888"/>
            <a:ext cx="20882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проектов разработано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96" y="234888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259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584" y="2991377"/>
            <a:ext cx="23762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проектов  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полностью 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496" y="2996952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60%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275856" y="1484784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3" descr="C:\Users\polyanskaya.tv\Pictures\Муниципальный уровень.jpg"/>
          <p:cNvPicPr>
            <a:picLocks noChangeAspect="1" noChangeArrowheads="1"/>
          </p:cNvPicPr>
          <p:nvPr/>
        </p:nvPicPr>
        <p:blipFill>
          <a:blip r:embed="rId5" cstate="print"/>
          <a:srcRect t="32622" b="33689"/>
          <a:stretch>
            <a:fillRect/>
          </a:stretch>
        </p:blipFill>
        <p:spPr bwMode="auto">
          <a:xfrm>
            <a:off x="35496" y="1373478"/>
            <a:ext cx="2947626" cy="759378"/>
          </a:xfrm>
          <a:prstGeom prst="rect">
            <a:avLst/>
          </a:prstGeom>
          <a:noFill/>
        </p:spPr>
      </p:pic>
      <p:pic>
        <p:nvPicPr>
          <p:cNvPr id="30" name="Picture 2" descr="C:\Users\polyanskaya.tv\Pictures\народный бюдже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438590"/>
            <a:ext cx="3384376" cy="76627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07504" y="1052736"/>
            <a:ext cx="156914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25000"/>
                  </a:schemeClr>
                </a:solidFill>
              </a:rPr>
              <a:t>201</a:t>
            </a:r>
            <a:r>
              <a:rPr lang="en-US" sz="1600" b="1" dirty="0" smtClean="0">
                <a:solidFill>
                  <a:schemeClr val="accent6">
                    <a:lumMod val="25000"/>
                  </a:schemeClr>
                </a:solidFill>
              </a:rPr>
              <a:t>3</a:t>
            </a:r>
            <a:r>
              <a:rPr lang="ru-RU" sz="1600" b="1" dirty="0" smtClean="0">
                <a:solidFill>
                  <a:schemeClr val="accent6">
                    <a:lumMod val="25000"/>
                  </a:schemeClr>
                </a:solidFill>
              </a:rPr>
              <a:t>-201</a:t>
            </a:r>
            <a:r>
              <a:rPr lang="en-US" sz="1600" b="1" dirty="0" smtClean="0">
                <a:solidFill>
                  <a:schemeClr val="accent6">
                    <a:lumMod val="25000"/>
                  </a:schemeClr>
                </a:solidFill>
              </a:rPr>
              <a:t>4</a:t>
            </a:r>
            <a:r>
              <a:rPr lang="ru-RU" sz="1600" b="1" dirty="0" smtClean="0">
                <a:solidFill>
                  <a:schemeClr val="accent6">
                    <a:lumMod val="25000"/>
                  </a:schemeClr>
                </a:solidFill>
              </a:rPr>
              <a:t> годы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9992" y="1052736"/>
            <a:ext cx="117801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25000"/>
                  </a:schemeClr>
                </a:solidFill>
              </a:rPr>
              <a:t>с</a:t>
            </a:r>
            <a:r>
              <a:rPr lang="en-US" sz="16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6">
                    <a:lumMod val="25000"/>
                  </a:schemeClr>
                </a:solidFill>
              </a:rPr>
              <a:t>201</a:t>
            </a:r>
            <a:r>
              <a:rPr lang="en-US" sz="1600" b="1" dirty="0" smtClean="0">
                <a:solidFill>
                  <a:schemeClr val="accent6">
                    <a:lumMod val="25000"/>
                  </a:schemeClr>
                </a:solidFill>
              </a:rPr>
              <a:t>5</a:t>
            </a:r>
            <a:r>
              <a:rPr lang="ru-RU" sz="1600" b="1" dirty="0" smtClean="0">
                <a:solidFill>
                  <a:schemeClr val="accent6">
                    <a:lumMod val="25000"/>
                  </a:schemeClr>
                </a:solidFill>
              </a:rPr>
              <a:t> года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283968" y="2276872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917298" y="65973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5496" y="4437112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77%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87624" y="4509120"/>
            <a:ext cx="1728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участников проекта победили на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</a:p>
          <a:p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ных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выборах 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2013-2014 годах</a:t>
            </a:r>
          </a:p>
        </p:txBody>
      </p:sp>
      <p:pic>
        <p:nvPicPr>
          <p:cNvPr id="1026" name="Picture 2" descr="D:\ВСЕ презентации\КНИГА\КГМУ\Снимок.JPG"/>
          <p:cNvPicPr>
            <a:picLocks noChangeAspect="1" noChangeArrowheads="1"/>
          </p:cNvPicPr>
          <p:nvPr/>
        </p:nvPicPr>
        <p:blipFill>
          <a:blip r:embed="rId7" cstate="print"/>
          <a:srcRect l="2074" t="6728" r="60822" b="6728"/>
          <a:stretch>
            <a:fillRect/>
          </a:stretch>
        </p:blipFill>
        <p:spPr bwMode="auto">
          <a:xfrm>
            <a:off x="2627784" y="4437112"/>
            <a:ext cx="1474046" cy="208823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r="21916"/>
          <a:stretch>
            <a:fillRect/>
          </a:stretch>
        </p:blipFill>
        <p:spPr bwMode="auto">
          <a:xfrm>
            <a:off x="12204848" y="3356992"/>
            <a:ext cx="1800200" cy="153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Рисунок 42" descr="C:\Users\hgf\Desktop\алена язева\IMG_0920.jpg"/>
          <p:cNvPicPr/>
          <p:nvPr/>
        </p:nvPicPr>
        <p:blipFill>
          <a:blip r:embed="rId9" cstate="print"/>
          <a:srcRect l="-529" t="26221" r="27792" b="14511"/>
          <a:stretch>
            <a:fillRect/>
          </a:stretch>
        </p:blipFill>
        <p:spPr bwMode="auto">
          <a:xfrm>
            <a:off x="2123728" y="2420888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251520" y="414908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12160" y="2276872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50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50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6176" y="2154342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принцип: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l="3143"/>
          <a:stretch>
            <a:fillRect/>
          </a:stretch>
        </p:blipFill>
        <p:spPr bwMode="auto">
          <a:xfrm>
            <a:off x="4499992" y="2780928"/>
            <a:ext cx="4499992" cy="113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35496" y="4941168"/>
            <a:ext cx="899592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 год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5314104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81,8%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96" y="5818160"/>
            <a:ext cx="899592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 год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496" t="9659" r="15591" b="81470"/>
          <a:stretch>
            <a:fillRect/>
          </a:stretch>
        </p:blipFill>
        <p:spPr bwMode="auto">
          <a:xfrm>
            <a:off x="-5482" y="0"/>
            <a:ext cx="914437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248" y="446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Команда Губернатора: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МУНИЦИПАЛЬНЫЙ УРОВЕНЬ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44624"/>
            <a:ext cx="4104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</a:rPr>
              <a:t>Модернизация</a:t>
            </a:r>
            <a:endParaRPr lang="ru-RU" sz="34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467" r="48736" b="92397"/>
          <a:stretch>
            <a:fillRect/>
          </a:stretch>
        </p:blipFill>
        <p:spPr bwMode="auto">
          <a:xfrm>
            <a:off x="0" y="1412776"/>
            <a:ext cx="4355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9592" y="198884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Повышенные требования к</a:t>
            </a:r>
            <a:endParaRPr lang="ru-RU" sz="1600" dirty="0" smtClean="0"/>
          </a:p>
          <a:p>
            <a:pPr algn="ctr"/>
            <a:r>
              <a:rPr lang="ru-RU" sz="1600" b="1" dirty="0" smtClean="0"/>
              <a:t>кандидатам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356992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Новая уникальная образовательная программа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2749507"/>
            <a:ext cx="2664296" cy="535477"/>
          </a:xfrm>
          <a:prstGeom prst="rect">
            <a:avLst/>
          </a:prstGeom>
        </p:spPr>
        <p:txBody>
          <a:bodyPr wrap="square" lIns="91382" tIns="45693" rIns="91382" bIns="45693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/>
              <a:t>Новая методика конкурсного </a:t>
            </a:r>
            <a:r>
              <a:rPr lang="ru-RU" sz="1600" b="1" dirty="0" smtClean="0"/>
              <a:t>отбора </a:t>
            </a:r>
            <a:endParaRPr lang="ru-RU" sz="1600" b="1" dirty="0"/>
          </a:p>
        </p:txBody>
      </p:sp>
      <p:sp>
        <p:nvSpPr>
          <p:cNvPr id="15" name="Овал 14"/>
          <p:cNvSpPr/>
          <p:nvPr/>
        </p:nvSpPr>
        <p:spPr>
          <a:xfrm>
            <a:off x="683568" y="206084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3568" y="2821515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83568" y="350100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917298" y="65973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6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60040" y="908720"/>
            <a:ext cx="878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 2015 году проект был модернизирован и направлен на подготовку для области профессиональных </a:t>
            </a:r>
            <a:r>
              <a:rPr lang="ru-RU" sz="1600" b="1" dirty="0" err="1" smtClean="0"/>
              <a:t>сити-менеджеров</a:t>
            </a:r>
            <a:endParaRPr lang="ru-RU" sz="1600" b="1" dirty="0" smtClean="0"/>
          </a:p>
        </p:txBody>
      </p:sp>
      <p:pic>
        <p:nvPicPr>
          <p:cNvPr id="20" name="fancybox-img" descr="http://okuvshinnikov.ru/images/cms/news/pev_81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28984" y="1"/>
            <a:ext cx="291608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okuvshinnikov.ru/images/cms/thumbs/09000c8c67ae1617b50fecd210ff91821a0b3060/dsc_0903_440_293_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4149080"/>
            <a:ext cx="3780543" cy="2517498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25134" t="16582" r="16743" b="19632"/>
          <a:stretch>
            <a:fillRect/>
          </a:stretch>
        </p:blipFill>
        <p:spPr bwMode="auto">
          <a:xfrm>
            <a:off x="14005048" y="836712"/>
            <a:ext cx="2874986" cy="209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268760"/>
            <a:ext cx="3803725" cy="252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print"/>
          <a:srcRect l="11750" b="11662"/>
          <a:stretch>
            <a:fillRect/>
          </a:stretch>
        </p:blipFill>
        <p:spPr bwMode="auto">
          <a:xfrm>
            <a:off x="4716016" y="4149527"/>
            <a:ext cx="3785819" cy="251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496" t="9659" r="15591" b="81470"/>
          <a:stretch>
            <a:fillRect/>
          </a:stretch>
        </p:blipFill>
        <p:spPr bwMode="auto">
          <a:xfrm>
            <a:off x="-5482" y="0"/>
            <a:ext cx="914437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248" y="446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Команда Губернатора: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МУНИЦИПАЛЬНЫЙ УРОВЕНЬ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44624"/>
            <a:ext cx="4104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</a:rPr>
              <a:t>Оценка экспертов</a:t>
            </a:r>
            <a:endParaRPr lang="ru-RU" sz="3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okuvshinnikov.ru/images/cms/thumbs/a5b0aeaa3fa7d6e58d75710c18673bd7ec6d5f6d/fadeev_320_auto_jpg.jpg"/>
          <p:cNvPicPr>
            <a:picLocks noChangeAspect="1" noChangeArrowheads="1"/>
          </p:cNvPicPr>
          <p:nvPr/>
        </p:nvPicPr>
        <p:blipFill>
          <a:blip r:embed="rId3" cstate="print"/>
          <a:srcRect l="13253" b="9769"/>
          <a:stretch>
            <a:fillRect/>
          </a:stretch>
        </p:blipFill>
        <p:spPr bwMode="auto">
          <a:xfrm flipH="1">
            <a:off x="5292080" y="1772816"/>
            <a:ext cx="3328125" cy="2304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8104" y="4221088"/>
            <a:ext cx="3168352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ВАЛЕРИЙ ФАДЕЕВ, </a:t>
            </a:r>
          </a:p>
          <a:p>
            <a:pPr algn="r">
              <a:lnSpc>
                <a:spcPct val="9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российский журналист, телеведущий и </a:t>
            </a:r>
          </a:p>
          <a:p>
            <a:pPr algn="r">
              <a:lnSpc>
                <a:spcPct val="9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общественный деятель. Секретарь Общественной палаты России VI состава </a:t>
            </a:r>
          </a:p>
          <a:p>
            <a:pPr algn="r">
              <a:lnSpc>
                <a:spcPct val="9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19 июня 2017 года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604114"/>
            <a:ext cx="381642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«Команда Губернатора: муниципальный уровень» – это прекрасная идея. </a:t>
            </a:r>
          </a:p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Новое поколение управленцев будет вовлечено в работу. Прекрасно, что создается такая команда. </a:t>
            </a:r>
          </a:p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нужно бояться, что придут новые и сметут старых. Тот, кто работает с новым поколением, тот скорее передаст свой опыт и возникнет какая-то гармония при переходе энергии развития от одного поколения к другому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47810"/>
            <a:ext cx="399306" cy="36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499992" y="5436241"/>
            <a:ext cx="399306" cy="36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917298" y="65973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1496" t="9659" r="15591" b="81470"/>
          <a:stretch>
            <a:fillRect/>
          </a:stretch>
        </p:blipFill>
        <p:spPr bwMode="auto">
          <a:xfrm>
            <a:off x="-5482" y="0"/>
            <a:ext cx="914437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04248" y="446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Команда Губернатора: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МУНИЦИПАЛЬНЫЙ УРОВЕНЬ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4624"/>
            <a:ext cx="58326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</a:rPr>
              <a:t>Оценка Губернатора области</a:t>
            </a:r>
            <a:endParaRPr lang="ru-RU" sz="3400" b="1" dirty="0">
              <a:solidFill>
                <a:schemeClr val="bg1"/>
              </a:solidFill>
            </a:endParaRPr>
          </a:p>
        </p:txBody>
      </p:sp>
      <p:pic>
        <p:nvPicPr>
          <p:cNvPr id="5" name="Итоги проекта «Команда Губернатора- муниципальный уровень»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 t="12048" b="12651"/>
          <a:stretch>
            <a:fillRect/>
          </a:stretch>
        </p:blipFill>
        <p:spPr>
          <a:xfrm>
            <a:off x="119534" y="1196752"/>
            <a:ext cx="8864184" cy="5339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4173" t="42835" r="13465" b="24777"/>
          <a:stretch>
            <a:fillRect/>
          </a:stretch>
        </p:blipFill>
        <p:spPr bwMode="auto">
          <a:xfrm flipH="1">
            <a:off x="-20070" y="-27384"/>
            <a:ext cx="9177664" cy="248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polyanskaya.tv\Pictures\Герб Вологд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04664"/>
            <a:ext cx="974813" cy="12241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32240" y="1628800"/>
            <a:ext cx="255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Вологодская область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412157"/>
            <a:ext cx="8567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Департамент государственной службы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и кадровой политики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Вологодской области</a:t>
            </a:r>
            <a:endParaRPr lang="ru-RU" sz="28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5110152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Россия, 160000, г.Вологда, ул. Мира, 1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тел.(817-2) 23-02-00 (2510)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факс (817-2) 23-02-00 (2512)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Е-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mail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dgs@gov35.ru</a:t>
            </a:r>
            <a:endParaRPr lang="ru-RU" sz="20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http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://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www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dgs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35.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ru</a:t>
            </a:r>
            <a:endParaRPr lang="ru-RU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2" descr="C:\Users\polyanskaya.tv\Pictures\Муниципальный уровень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309" b="27958"/>
          <a:stretch>
            <a:fillRect/>
          </a:stretch>
        </p:blipFill>
        <p:spPr bwMode="auto">
          <a:xfrm>
            <a:off x="899592" y="2060848"/>
            <a:ext cx="399954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438</Words>
  <Application>Microsoft Office PowerPoint</Application>
  <PresentationFormat>Экран (4:3)</PresentationFormat>
  <Paragraphs>97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polyanskaya.tv</dc:creator>
  <cp:lastModifiedBy>brusovas</cp:lastModifiedBy>
  <cp:revision>95</cp:revision>
  <dcterms:created xsi:type="dcterms:W3CDTF">2017-12-11T06:59:31Z</dcterms:created>
  <dcterms:modified xsi:type="dcterms:W3CDTF">2018-02-01T10:08:50Z</dcterms:modified>
</cp:coreProperties>
</file>